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307" r:id="rId4"/>
    <p:sldId id="309" r:id="rId5"/>
    <p:sldId id="308" r:id="rId6"/>
    <p:sldId id="310" r:id="rId7"/>
    <p:sldId id="311" r:id="rId8"/>
    <p:sldId id="298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1984CC"/>
    <a:srgbClr val="03136A"/>
    <a:srgbClr val="35759D"/>
    <a:srgbClr val="35B19D"/>
    <a:srgbClr val="000000"/>
    <a:srgbClr val="FFFF00"/>
    <a:srgbClr val="B3D3EA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596" autoAdjust="0"/>
  </p:normalViewPr>
  <p:slideViewPr>
    <p:cSldViewPr>
      <p:cViewPr varScale="1">
        <p:scale>
          <a:sx n="81" d="100"/>
          <a:sy n="81" d="100"/>
        </p:scale>
        <p:origin x="15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F76B988-C79D-4034-A7B8-036DBD7212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tr-TR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40B8EF4-5CFA-4433-AA39-B836B093074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tr-TR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7B5162A5-3E9F-41DE-A186-FC63425063F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BDD509E5-B834-47E0-BDFC-0749BC810B5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81926" name="Rectangle 6">
            <a:extLst>
              <a:ext uri="{FF2B5EF4-FFF2-40B4-BE49-F238E27FC236}">
                <a16:creationId xmlns:a16="http://schemas.microsoft.com/office/drawing/2014/main" id="{6F8FF1CA-5314-444F-8DC3-39D710CF26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tr-TR"/>
          </a:p>
        </p:txBody>
      </p:sp>
      <p:sp>
        <p:nvSpPr>
          <p:cNvPr id="81927" name="Rectangle 7">
            <a:extLst>
              <a:ext uri="{FF2B5EF4-FFF2-40B4-BE49-F238E27FC236}">
                <a16:creationId xmlns:a16="http://schemas.microsoft.com/office/drawing/2014/main" id="{B77B2425-7916-4DA5-80B2-F0957D82B1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D4EE54-B25E-4C43-A94D-6D95DDCAE711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8AD212-E5DE-47A0-AD32-B31D890722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A40053-8E9D-409F-87D3-46CD07F34DD0}" type="slidenum">
              <a:rPr lang="en-US" altLang="tr-TR"/>
              <a:pPr/>
              <a:t>1</a:t>
            </a:fld>
            <a:endParaRPr lang="en-US" altLang="tr-TR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A86D0528-B36D-4A34-BD3A-188E498468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BE6334E6-A20B-4A0F-8932-E8134AE318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8A30A1-2472-4FB8-92E0-78781145F2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754885-C69F-4A04-A6ED-14C7418C8392}" type="slidenum">
              <a:rPr lang="en-US" altLang="tr-TR"/>
              <a:pPr/>
              <a:t>2</a:t>
            </a:fld>
            <a:endParaRPr lang="en-US" altLang="tr-TR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FD26B21E-37A7-4782-A52F-1BFFC2DF95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5A96E949-EA3E-4BA4-88F2-610C01FFC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8A30A1-2472-4FB8-92E0-78781145F2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754885-C69F-4A04-A6ED-14C7418C8392}" type="slidenum">
              <a:rPr lang="en-US" altLang="tr-TR"/>
              <a:pPr/>
              <a:t>3</a:t>
            </a:fld>
            <a:endParaRPr lang="en-US" altLang="tr-TR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FD26B21E-37A7-4782-A52F-1BFFC2DF95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5A96E949-EA3E-4BA4-88F2-610C01FFC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tr-TR"/>
          </a:p>
        </p:txBody>
      </p:sp>
    </p:spTree>
    <p:extLst>
      <p:ext uri="{BB962C8B-B14F-4D97-AF65-F5344CB8AC3E}">
        <p14:creationId xmlns:p14="http://schemas.microsoft.com/office/powerpoint/2010/main" val="1180647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8A30A1-2472-4FB8-92E0-78781145F2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754885-C69F-4A04-A6ED-14C7418C8392}" type="slidenum">
              <a:rPr lang="en-US" altLang="tr-TR"/>
              <a:pPr/>
              <a:t>4</a:t>
            </a:fld>
            <a:endParaRPr lang="en-US" altLang="tr-TR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FD26B21E-37A7-4782-A52F-1BFFC2DF95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5A96E949-EA3E-4BA4-88F2-610C01FFC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tr-TR"/>
          </a:p>
        </p:txBody>
      </p:sp>
    </p:spTree>
    <p:extLst>
      <p:ext uri="{BB962C8B-B14F-4D97-AF65-F5344CB8AC3E}">
        <p14:creationId xmlns:p14="http://schemas.microsoft.com/office/powerpoint/2010/main" val="106169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8A30A1-2472-4FB8-92E0-78781145F2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754885-C69F-4A04-A6ED-14C7418C8392}" type="slidenum">
              <a:rPr lang="en-US" altLang="tr-TR"/>
              <a:pPr/>
              <a:t>5</a:t>
            </a:fld>
            <a:endParaRPr lang="en-US" altLang="tr-TR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FD26B21E-37A7-4782-A52F-1BFFC2DF95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5A96E949-EA3E-4BA4-88F2-610C01FFC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tr-TR"/>
          </a:p>
        </p:txBody>
      </p:sp>
    </p:spTree>
    <p:extLst>
      <p:ext uri="{BB962C8B-B14F-4D97-AF65-F5344CB8AC3E}">
        <p14:creationId xmlns:p14="http://schemas.microsoft.com/office/powerpoint/2010/main" val="1528874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8A30A1-2472-4FB8-92E0-78781145F2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754885-C69F-4A04-A6ED-14C7418C8392}" type="slidenum">
              <a:rPr lang="en-US" altLang="tr-TR"/>
              <a:pPr/>
              <a:t>6</a:t>
            </a:fld>
            <a:endParaRPr lang="en-US" altLang="tr-TR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FD26B21E-37A7-4782-A52F-1BFFC2DF95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5A96E949-EA3E-4BA4-88F2-610C01FFC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tr-TR"/>
          </a:p>
        </p:txBody>
      </p:sp>
    </p:spTree>
    <p:extLst>
      <p:ext uri="{BB962C8B-B14F-4D97-AF65-F5344CB8AC3E}">
        <p14:creationId xmlns:p14="http://schemas.microsoft.com/office/powerpoint/2010/main" val="1632043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8A30A1-2472-4FB8-92E0-78781145F2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754885-C69F-4A04-A6ED-14C7418C8392}" type="slidenum">
              <a:rPr lang="en-US" altLang="tr-TR"/>
              <a:pPr/>
              <a:t>7</a:t>
            </a:fld>
            <a:endParaRPr lang="en-US" altLang="tr-TR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FD26B21E-37A7-4782-A52F-1BFFC2DF95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5A96E949-EA3E-4BA4-88F2-610C01FFC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tr-TR"/>
          </a:p>
        </p:txBody>
      </p:sp>
    </p:spTree>
    <p:extLst>
      <p:ext uri="{BB962C8B-B14F-4D97-AF65-F5344CB8AC3E}">
        <p14:creationId xmlns:p14="http://schemas.microsoft.com/office/powerpoint/2010/main" val="663291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821112-E953-4344-A706-88BE8D765C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400E4-F00E-48D5-8DC4-2910DA3CFA8D}" type="slidenum">
              <a:rPr lang="en-US" altLang="tr-TR"/>
              <a:pPr/>
              <a:t>8</a:t>
            </a:fld>
            <a:endParaRPr lang="en-US" altLang="tr-TR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0D70266C-966E-40D1-AB42-437A8FA533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7E5DB2F9-EFF6-4D2B-8388-6AE5A51EF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tr-TR"/>
          </a:p>
        </p:txBody>
      </p:sp>
    </p:spTree>
    <p:extLst>
      <p:ext uri="{BB962C8B-B14F-4D97-AF65-F5344CB8AC3E}">
        <p14:creationId xmlns:p14="http://schemas.microsoft.com/office/powerpoint/2010/main" val="1461343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B28F50B-434F-4459-A698-86F5D9F84D2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9906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tr-TR" altLang="tr-TR" noProof="0"/>
              <a:t>Asıl başlık stilini düzenlemek için tıklayın</a:t>
            </a:r>
            <a:endParaRPr lang="en-US" altLang="tr-TR" noProof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C191E9F-C498-4E1F-8018-EC8B3158F35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1676400"/>
            <a:ext cx="7772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tr-TR" altLang="tr-TR" noProof="0"/>
              <a:t>Asıl alt başlık stilini düzenlemek için tıklayın</a:t>
            </a:r>
            <a:endParaRPr lang="en-US" altLang="tr-TR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1CF2EC-7524-4373-B066-3361DC2FA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FAB8FA0-3678-42E7-8C7C-1E6526BCD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70413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AA5400D-469A-4F30-9B5E-AB45159171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77000" y="1752600"/>
            <a:ext cx="1828800" cy="47244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627B3B9-E784-4F45-A460-C6A44ADF4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90600" y="1752600"/>
            <a:ext cx="5334000" cy="47244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3777125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253C01-E750-4584-A138-99CF5A95C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F0E750-E5F5-4DD4-A2DF-2A2900259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281380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990AC1-6FE6-42C6-A24D-CBB729A1A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74B841E-8837-427B-A068-EF5723165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6623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DE2249-E8B7-45D4-970C-DBB567B3B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1392D5-61BB-4C69-A520-A018D22A8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2606675"/>
            <a:ext cx="3581400" cy="387032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1B0A13B-610D-4869-906B-EAD5A9CF2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4400" y="2606675"/>
            <a:ext cx="3581400" cy="387032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395314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946536-77CF-459F-95EC-D19915D67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DE20552-0095-432F-A454-C15DD75D8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D08B924-DAEB-4748-8E7D-A6B82F42F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E66AB97-A1B3-4D3A-9AB0-6D340D26A4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14C1940-68E3-4863-9AEE-DB67E19B36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340065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480AC6-32C7-45C9-B61E-F57EB9040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406527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595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575686-626F-4032-9AD9-E3E027484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88F084-45F7-447A-9262-B373762C4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C120AD5-D045-480A-97EB-3BBD46881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6956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E4E87A-9C16-4142-92A2-F16DEF768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7E56E42-F7E7-4AFD-87B6-8066E76286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2938E6F-83F1-4B64-9F46-220E7DB29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55837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B88AF6-19F9-4670-9246-7B74AC6798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752600"/>
            <a:ext cx="7315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stilini düzenlemek için tıklayın</a:t>
            </a:r>
            <a:endParaRPr lang="en-US" altLang="tr-TR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98D3471-DA83-4A7C-8A9A-B96FA7D7D4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606675"/>
            <a:ext cx="7315200" cy="387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tıklayın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Microsoft Sans Serif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4CC26A26-8700-4AA9-B4AC-DB454A7664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932040" y="6478358"/>
            <a:ext cx="7772400" cy="685800"/>
          </a:xfrm>
        </p:spPr>
        <p:txBody>
          <a:bodyPr/>
          <a:lstStyle/>
          <a:p>
            <a:r>
              <a:rPr lang="tr-TR" altLang="tr-TR" sz="2000" dirty="0"/>
              <a:t>Makine ve Tasarım Teknolojisi Alanı</a:t>
            </a:r>
            <a:endParaRPr lang="en-US" altLang="tr-TR" sz="2000" dirty="0"/>
          </a:p>
          <a:p>
            <a:endParaRPr lang="en-US" altLang="tr-TR" dirty="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9E533F7C-A1DB-43BB-901C-BD0BB28032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95300" y="2092515"/>
            <a:ext cx="8153400" cy="1916832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altLang="tr-TR" dirty="0">
                <a:solidFill>
                  <a:srgbClr val="FF00FF"/>
                </a:solidFill>
              </a:rPr>
              <a:t>Fusion 360 </a:t>
            </a:r>
            <a:br>
              <a:rPr lang="tr-TR" altLang="tr-TR" dirty="0"/>
            </a:b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1.1.    CAD Programlarının Özellikleri</a:t>
            </a:r>
            <a:b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1.1.2. CAD Programının Kurulumu</a:t>
            </a:r>
            <a:b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1.1.3. Orijinal Yazılım Kullanmanın Avantaj ve Dezavantajları</a:t>
            </a:r>
            <a:b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1.1.4. Çizim </a:t>
            </a: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Alanının Sınırlandırılması</a:t>
            </a:r>
            <a:endParaRPr lang="en-US" alt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6AF2AE2D-36F5-49C8-A2A8-5FB8D8F0D9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418136"/>
            <a:ext cx="2048838" cy="2165718"/>
          </a:xfrm>
          <a:prstGeom prst="rect">
            <a:avLst/>
          </a:prstGeom>
        </p:spPr>
      </p:pic>
      <p:sp>
        <p:nvSpPr>
          <p:cNvPr id="3" name="Metin kutusu 2">
            <a:extLst>
              <a:ext uri="{FF2B5EF4-FFF2-40B4-BE49-F238E27FC236}">
                <a16:creationId xmlns:a16="http://schemas.microsoft.com/office/drawing/2014/main" id="{EF966285-C788-FF2C-7FAF-747ACE0E0B93}"/>
              </a:ext>
            </a:extLst>
          </p:cNvPr>
          <p:cNvSpPr txBox="1"/>
          <p:nvPr/>
        </p:nvSpPr>
        <p:spPr>
          <a:xfrm>
            <a:off x="-306309" y="4114245"/>
            <a:ext cx="4604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1.Hafta</a:t>
            </a:r>
            <a:endParaRPr lang="tr-TR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A975190C-029C-9A4A-472E-B71EC85614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92332"/>
            <a:ext cx="2088232" cy="2009923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FF6D9F04-8011-B778-B7B5-0115145EE5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41" y="6308098"/>
            <a:ext cx="576318" cy="513160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A033C5F7-0C68-FA5C-E43D-00DFE0F37BB8}"/>
              </a:ext>
            </a:extLst>
          </p:cNvPr>
          <p:cNvSpPr txBox="1"/>
          <p:nvPr/>
        </p:nvSpPr>
        <p:spPr>
          <a:xfrm>
            <a:off x="688272" y="6485319"/>
            <a:ext cx="2350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600" dirty="0">
                <a:solidFill>
                  <a:schemeClr val="bg1"/>
                </a:solidFill>
              </a:rPr>
              <a:t>Ahmet SAN-Karamürsel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1238B05E-9DBA-4160-84E3-1373FB1BF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640" y="332656"/>
            <a:ext cx="6934200" cy="715963"/>
          </a:xfrm>
        </p:spPr>
        <p:txBody>
          <a:bodyPr/>
          <a:lstStyle/>
          <a:p>
            <a:r>
              <a:rPr lang="tr-TR" altLang="tr-TR" sz="4000" dirty="0">
                <a:solidFill>
                  <a:srgbClr val="FF0000"/>
                </a:solidFill>
              </a:rPr>
              <a:t>Fusion 360 Giriş</a:t>
            </a:r>
            <a:endParaRPr lang="en-US" altLang="tr-TR" sz="4000" dirty="0">
              <a:solidFill>
                <a:srgbClr val="FF0000"/>
              </a:solidFill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69077DC5-ACBB-4635-B22B-E4F157CED68D}"/>
              </a:ext>
            </a:extLst>
          </p:cNvPr>
          <p:cNvSpPr/>
          <p:nvPr/>
        </p:nvSpPr>
        <p:spPr bwMode="auto">
          <a:xfrm>
            <a:off x="3851920" y="3212976"/>
            <a:ext cx="1296144" cy="115212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9EA2B531-CE3E-45B2-C5AD-9DDFE4518CA4}"/>
              </a:ext>
            </a:extLst>
          </p:cNvPr>
          <p:cNvSpPr txBox="1"/>
          <p:nvPr/>
        </p:nvSpPr>
        <p:spPr>
          <a:xfrm>
            <a:off x="287524" y="2276872"/>
            <a:ext cx="8424936" cy="272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r-TR" sz="2200" b="1" dirty="0"/>
              <a:t>1.1. BİLGİSAYAR DESTEKLİ TASARIM PROGRAMI YÜKLEME </a:t>
            </a:r>
          </a:p>
          <a:p>
            <a:pPr algn="l"/>
            <a:endParaRPr lang="tr-TR" sz="500" dirty="0"/>
          </a:p>
          <a:p>
            <a:pPr algn="just"/>
            <a:r>
              <a:rPr lang="tr-TR" sz="1800" dirty="0"/>
              <a:t>	Bilgisayar destekli tasarım programı yükleme kavramını anlayabilmek için öncelikle </a:t>
            </a:r>
            <a:r>
              <a:rPr lang="tr-TR" sz="1800" b="1" dirty="0"/>
              <a:t>CAD</a:t>
            </a:r>
            <a:r>
              <a:rPr lang="tr-TR" sz="1800" dirty="0"/>
              <a:t> kavramının tam olarak anlaşılması gerekir. “</a:t>
            </a:r>
            <a:r>
              <a:rPr lang="tr-TR" sz="1800" dirty="0" err="1">
                <a:solidFill>
                  <a:srgbClr val="FF0000"/>
                </a:solidFill>
              </a:rPr>
              <a:t>C</a:t>
            </a:r>
            <a:r>
              <a:rPr lang="tr-TR" sz="1800" dirty="0" err="1"/>
              <a:t>omputer</a:t>
            </a:r>
            <a:r>
              <a:rPr lang="tr-TR" sz="1800" dirty="0"/>
              <a:t> </a:t>
            </a:r>
            <a:r>
              <a:rPr lang="tr-TR" sz="1800" dirty="0" err="1">
                <a:solidFill>
                  <a:srgbClr val="FF0000"/>
                </a:solidFill>
              </a:rPr>
              <a:t>A</a:t>
            </a:r>
            <a:r>
              <a:rPr lang="tr-TR" sz="1800" dirty="0" err="1"/>
              <a:t>ided</a:t>
            </a:r>
            <a:r>
              <a:rPr lang="tr-TR" sz="1800" dirty="0"/>
              <a:t> </a:t>
            </a:r>
            <a:r>
              <a:rPr lang="tr-TR" sz="1800" dirty="0" err="1">
                <a:solidFill>
                  <a:srgbClr val="FF0000"/>
                </a:solidFill>
              </a:rPr>
              <a:t>D</a:t>
            </a:r>
            <a:r>
              <a:rPr lang="tr-TR" sz="1800" dirty="0" err="1"/>
              <a:t>esing</a:t>
            </a:r>
            <a:r>
              <a:rPr lang="tr-TR" sz="1800" dirty="0"/>
              <a:t>” kelimelerinin baş harflerinden oluşan CAD kavramının Türkçe karşılığı “Bilgisayar Destekli Çizim” ya da “Bilgisayar Destekli Tasarım” </a:t>
            </a:r>
            <a:r>
              <a:rPr lang="tr-TR" sz="1800" dirty="0" err="1"/>
              <a:t>dır</a:t>
            </a:r>
            <a:r>
              <a:rPr lang="tr-TR" sz="1800" dirty="0"/>
              <a:t>. Bu programlar yardımı ile teknik çizimlerin bilgisayar ortamında yapılması sağlanır. </a:t>
            </a:r>
          </a:p>
          <a:p>
            <a:pPr algn="just"/>
            <a:r>
              <a:rPr lang="tr-TR" sz="1800" dirty="0"/>
              <a:t>	CAD programları yardımı ile 2 boyutlu tasarımlar ve 3 boyutlu modellemeler yapılmakla birlikte katı modeller üzerine malzeme kaplamaları yapılarak gerçekçi görüntüler elde edilebilir.</a:t>
            </a: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0557E8E9-112D-CE9F-A4B7-311679E48D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423"/>
            <a:ext cx="1222263" cy="1176428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4EB16C9E-95E5-F58C-B534-5477D89A9C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68764"/>
            <a:ext cx="576318" cy="513160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5C837DBD-6891-FEA5-0B61-6C61225E9820}"/>
              </a:ext>
            </a:extLst>
          </p:cNvPr>
          <p:cNvSpPr txBox="1"/>
          <p:nvPr/>
        </p:nvSpPr>
        <p:spPr>
          <a:xfrm>
            <a:off x="660643" y="6445985"/>
            <a:ext cx="2350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600" dirty="0"/>
              <a:t>Ahmet SAN-Karamürsel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1238B05E-9DBA-4160-84E3-1373FB1BF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22263" y="271845"/>
            <a:ext cx="6934200" cy="715963"/>
          </a:xfrm>
        </p:spPr>
        <p:txBody>
          <a:bodyPr/>
          <a:lstStyle/>
          <a:p>
            <a:r>
              <a:rPr lang="tr-TR" altLang="tr-TR" sz="4000" dirty="0">
                <a:solidFill>
                  <a:srgbClr val="FF0000"/>
                </a:solidFill>
              </a:rPr>
              <a:t>Fusion 360 Giriş</a:t>
            </a:r>
            <a:endParaRPr lang="en-US" altLang="tr-TR" sz="4000" dirty="0">
              <a:solidFill>
                <a:srgbClr val="FF0000"/>
              </a:solidFill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69077DC5-ACBB-4635-B22B-E4F157CED68D}"/>
              </a:ext>
            </a:extLst>
          </p:cNvPr>
          <p:cNvSpPr/>
          <p:nvPr/>
        </p:nvSpPr>
        <p:spPr bwMode="auto">
          <a:xfrm>
            <a:off x="3851920" y="3212976"/>
            <a:ext cx="1296144" cy="115212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9EA2B531-CE3E-45B2-C5AD-9DDFE4518CA4}"/>
              </a:ext>
            </a:extLst>
          </p:cNvPr>
          <p:cNvSpPr txBox="1"/>
          <p:nvPr/>
        </p:nvSpPr>
        <p:spPr>
          <a:xfrm>
            <a:off x="359532" y="1772816"/>
            <a:ext cx="8244916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tr-TR" sz="500" dirty="0"/>
          </a:p>
          <a:p>
            <a:pPr algn="just"/>
            <a:r>
              <a:rPr lang="tr-TR" sz="2200" b="1" dirty="0"/>
              <a:t>1.1.1. CAD Programlarının Özellikleri</a:t>
            </a:r>
          </a:p>
          <a:p>
            <a:pPr algn="just"/>
            <a:r>
              <a:rPr lang="tr-TR" sz="1800" dirty="0"/>
              <a:t>	Kullanım alanlarına göre farklılık göstermesine karşın genel olarak CAD programlarının özellikleri şu </a:t>
            </a:r>
          </a:p>
          <a:p>
            <a:pPr algn="just"/>
            <a:r>
              <a:rPr lang="tr-TR" sz="1800" dirty="0"/>
              <a:t>şekilde sıralanır:</a:t>
            </a:r>
          </a:p>
          <a:p>
            <a:pPr algn="just"/>
            <a:endParaRPr lang="tr-TR" sz="1800" dirty="0"/>
          </a:p>
          <a:p>
            <a:pPr marL="447675" indent="-273050" algn="just">
              <a:tabLst>
                <a:tab pos="447675" algn="l"/>
              </a:tabLst>
            </a:pPr>
            <a:r>
              <a:rPr lang="tr-TR" sz="1800" dirty="0"/>
              <a:t>1) Kâğıt üzerine çizilen projeleri bilgisayar ortamına aktarır.</a:t>
            </a:r>
          </a:p>
          <a:p>
            <a:pPr marL="447675" indent="-273050" algn="just">
              <a:tabLst>
                <a:tab pos="447675" algn="l"/>
              </a:tabLst>
            </a:pPr>
            <a:r>
              <a:rPr lang="tr-TR" sz="1800" dirty="0"/>
              <a:t>2) 2 boyutlu çizimlere derinlik kazandırarak çizimleri 3 boyutlu hâle getirir.</a:t>
            </a:r>
          </a:p>
          <a:p>
            <a:pPr marL="447675" indent="-273050" algn="just">
              <a:tabLst>
                <a:tab pos="447675" algn="l"/>
              </a:tabLst>
            </a:pPr>
            <a:r>
              <a:rPr lang="tr-TR" sz="1800" dirty="0"/>
              <a:t>3) 2 ve 3 boyutlu çizimleri düzenleme imkânı sunar.</a:t>
            </a:r>
          </a:p>
          <a:p>
            <a:pPr marL="447675" indent="-273050" algn="just">
              <a:tabLst>
                <a:tab pos="447675" algn="l"/>
              </a:tabLst>
            </a:pPr>
            <a:r>
              <a:rPr lang="tr-TR" sz="1800" dirty="0"/>
              <a:t>4) 3 boyutlu modeller üzerine kaplamalar yerleştirilerek gerçekçi görüntüler elde edilir.</a:t>
            </a:r>
          </a:p>
          <a:p>
            <a:pPr marL="447675" indent="-273050" algn="just">
              <a:tabLst>
                <a:tab pos="447675" algn="l"/>
              </a:tabLst>
            </a:pPr>
            <a:r>
              <a:rPr lang="tr-TR" sz="1800" dirty="0"/>
              <a:t>5) Ekran üzerindeki çizimlerin istenen boyutta çıktısının alınmasını sağlar.</a:t>
            </a:r>
          </a:p>
          <a:p>
            <a:pPr marL="447675" indent="-273050" algn="just">
              <a:tabLst>
                <a:tab pos="447675" algn="l"/>
              </a:tabLst>
            </a:pPr>
            <a:r>
              <a:rPr lang="tr-TR" sz="1800" dirty="0"/>
              <a:t>6) Farklı formatlarda kaydetme imkânı sunar ve çizimler başka programlarda kullanılabilir.</a:t>
            </a:r>
          </a:p>
          <a:p>
            <a:pPr marL="447675" indent="-273050" algn="just">
              <a:tabLst>
                <a:tab pos="447675" algn="l"/>
              </a:tabLst>
            </a:pPr>
            <a:r>
              <a:rPr lang="tr-TR" sz="1800" dirty="0"/>
              <a:t>7) Bilgisayar destekli üretim (CNC) üniteleri ile entegre çalışır</a:t>
            </a: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9AF6EB76-C003-5ED1-CBB4-AFEA2B7587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423"/>
            <a:ext cx="1222263" cy="1176428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79860FF3-A004-6683-0B01-A91913DBD8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68764"/>
            <a:ext cx="576318" cy="513160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16F0733C-5B54-70A0-BC04-FE0DD8B0C5C4}"/>
              </a:ext>
            </a:extLst>
          </p:cNvPr>
          <p:cNvSpPr txBox="1"/>
          <p:nvPr/>
        </p:nvSpPr>
        <p:spPr>
          <a:xfrm>
            <a:off x="660643" y="6445985"/>
            <a:ext cx="2350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600" dirty="0"/>
              <a:t>Ahmet SAN-Karamürsel</a:t>
            </a:r>
          </a:p>
        </p:txBody>
      </p:sp>
    </p:spTree>
    <p:extLst>
      <p:ext uri="{BB962C8B-B14F-4D97-AF65-F5344CB8AC3E}">
        <p14:creationId xmlns:p14="http://schemas.microsoft.com/office/powerpoint/2010/main" val="3779527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1238B05E-9DBA-4160-84E3-1373FB1BF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42918" y="332655"/>
            <a:ext cx="6934200" cy="715963"/>
          </a:xfrm>
        </p:spPr>
        <p:txBody>
          <a:bodyPr/>
          <a:lstStyle/>
          <a:p>
            <a:r>
              <a:rPr lang="tr-TR" altLang="tr-TR" sz="4000" dirty="0">
                <a:solidFill>
                  <a:srgbClr val="FF0000"/>
                </a:solidFill>
              </a:rPr>
              <a:t>Fusion 360 Giriş</a:t>
            </a:r>
            <a:endParaRPr lang="en-US" altLang="tr-TR" sz="4000" dirty="0">
              <a:solidFill>
                <a:srgbClr val="FF0000"/>
              </a:solidFill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69077DC5-ACBB-4635-B22B-E4F157CED68D}"/>
              </a:ext>
            </a:extLst>
          </p:cNvPr>
          <p:cNvSpPr/>
          <p:nvPr/>
        </p:nvSpPr>
        <p:spPr bwMode="auto">
          <a:xfrm>
            <a:off x="3851920" y="3212976"/>
            <a:ext cx="1296144" cy="115212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9EA2B531-CE3E-45B2-C5AD-9DDFE4518CA4}"/>
              </a:ext>
            </a:extLst>
          </p:cNvPr>
          <p:cNvSpPr txBox="1"/>
          <p:nvPr/>
        </p:nvSpPr>
        <p:spPr>
          <a:xfrm>
            <a:off x="359532" y="1772816"/>
            <a:ext cx="8244916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tr-TR" sz="500" dirty="0"/>
          </a:p>
          <a:p>
            <a:pPr algn="just"/>
            <a:r>
              <a:rPr lang="tr-TR" sz="2200" b="1" dirty="0"/>
              <a:t>11.1.2. Fusion 360 Programının Kurulumu </a:t>
            </a:r>
          </a:p>
          <a:p>
            <a:pPr algn="just"/>
            <a:r>
              <a:rPr lang="tr-TR" sz="1800" dirty="0"/>
              <a:t>	Fusion 360 programını kurabilmek için öncelikle </a:t>
            </a:r>
            <a:r>
              <a:rPr lang="tr-TR" sz="1800" dirty="0" err="1"/>
              <a:t>Autodesk</a:t>
            </a:r>
            <a:r>
              <a:rPr lang="tr-TR" sz="1800" dirty="0"/>
              <a:t> sitesine üye olup programı indirmek gerekir. Öğrenciler için eğitim hesabı mevcuttur. </a:t>
            </a:r>
            <a:r>
              <a:rPr lang="tr-TR" sz="1800" dirty="0" err="1"/>
              <a:t>Autodesk</a:t>
            </a:r>
            <a:r>
              <a:rPr lang="tr-TR" sz="1800" dirty="0"/>
              <a:t> eğitim hesabı açma ve Fusion 360 programının kurulumu</a:t>
            </a:r>
          </a:p>
          <a:p>
            <a:pPr algn="just"/>
            <a:endParaRPr lang="tr-TR" sz="1800" dirty="0"/>
          </a:p>
          <a:p>
            <a:r>
              <a:rPr lang="tr-TR" sz="1800" dirty="0"/>
              <a:t> </a:t>
            </a:r>
            <a:r>
              <a:rPr lang="tr-TR" sz="1800" b="1" dirty="0">
                <a:solidFill>
                  <a:srgbClr val="FF0000"/>
                </a:solidFill>
              </a:rPr>
              <a:t>https://www.tasarimveteknik.com/fusion360/fusion360-kurulumu/ </a:t>
            </a:r>
          </a:p>
          <a:p>
            <a:pPr algn="just"/>
            <a:endParaRPr lang="tr-TR" sz="1800" dirty="0"/>
          </a:p>
          <a:p>
            <a:pPr algn="just"/>
            <a:r>
              <a:rPr lang="tr-TR" sz="1800" dirty="0"/>
              <a:t>adresindeki çevrimiçi kılavuzda anlatılmıştır. Program kurulduktan sonra güncellemeler otomatik olarak yüklenmektedir.</a:t>
            </a:r>
          </a:p>
          <a:p>
            <a:pPr algn="just"/>
            <a:r>
              <a:rPr lang="tr-TR" sz="1800" dirty="0"/>
              <a:t> 	Diğer CAD programlarından farklı olarak programın bilgisayara kurulu olmadan internet ortamında çalışma imkânı sunması, kullanıcılara internetin olduğu her bilgisayarda çalışma kolaylığı sağlamaktadır</a:t>
            </a: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4BA50D9E-6984-282B-1DC9-84B0504436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423"/>
            <a:ext cx="1222263" cy="1176428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53D46B1A-C792-7809-02E3-A7A7E94FA0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68764"/>
            <a:ext cx="576318" cy="513160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BCE8D53F-7A0F-2F57-5957-C77D84081FC8}"/>
              </a:ext>
            </a:extLst>
          </p:cNvPr>
          <p:cNvSpPr txBox="1"/>
          <p:nvPr/>
        </p:nvSpPr>
        <p:spPr>
          <a:xfrm>
            <a:off x="660643" y="6445985"/>
            <a:ext cx="2350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600" dirty="0"/>
              <a:t>Ahmet SAN-Karamürsel</a:t>
            </a:r>
          </a:p>
        </p:txBody>
      </p:sp>
    </p:spTree>
    <p:extLst>
      <p:ext uri="{BB962C8B-B14F-4D97-AF65-F5344CB8AC3E}">
        <p14:creationId xmlns:p14="http://schemas.microsoft.com/office/powerpoint/2010/main" val="1499423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1238B05E-9DBA-4160-84E3-1373FB1BF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934200" cy="715963"/>
          </a:xfrm>
        </p:spPr>
        <p:txBody>
          <a:bodyPr/>
          <a:lstStyle/>
          <a:p>
            <a:r>
              <a:rPr lang="tr-TR" altLang="tr-TR" sz="4000" dirty="0">
                <a:solidFill>
                  <a:srgbClr val="FF0000"/>
                </a:solidFill>
              </a:rPr>
              <a:t>Fusion 360 Giriş</a:t>
            </a:r>
            <a:endParaRPr lang="en-US" altLang="tr-TR" sz="4000" dirty="0">
              <a:solidFill>
                <a:srgbClr val="FF0000"/>
              </a:solidFill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69077DC5-ACBB-4635-B22B-E4F157CED68D}"/>
              </a:ext>
            </a:extLst>
          </p:cNvPr>
          <p:cNvSpPr/>
          <p:nvPr/>
        </p:nvSpPr>
        <p:spPr bwMode="auto">
          <a:xfrm>
            <a:off x="3851920" y="3212976"/>
            <a:ext cx="1296144" cy="115212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9EA2B531-CE3E-45B2-C5AD-9DDFE4518CA4}"/>
              </a:ext>
            </a:extLst>
          </p:cNvPr>
          <p:cNvSpPr txBox="1"/>
          <p:nvPr/>
        </p:nvSpPr>
        <p:spPr>
          <a:xfrm>
            <a:off x="377534" y="1597729"/>
            <a:ext cx="8244916" cy="1831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tr-TR" sz="500" dirty="0"/>
          </a:p>
          <a:p>
            <a:pPr algn="just"/>
            <a:r>
              <a:rPr lang="tr-TR" sz="2200" b="1" dirty="0"/>
              <a:t>1.1.3. Orijinal Yazılım Kullanmanın Avantaj ve Dezavantajları </a:t>
            </a:r>
          </a:p>
          <a:p>
            <a:pPr algn="just"/>
            <a:endParaRPr lang="tr-TR" sz="1400" b="1" dirty="0"/>
          </a:p>
          <a:p>
            <a:pPr algn="just"/>
            <a:r>
              <a:rPr lang="tr-TR" sz="1400" b="1" dirty="0"/>
              <a:t>	</a:t>
            </a:r>
            <a:r>
              <a:rPr lang="tr-TR" sz="1800" dirty="0"/>
              <a:t>Lisanslı yazılım kullanımı; gerek bilgisayarın güvenliği, gerekse hukuki açıdan zorunludur. Yazılımlar bir fikir ve emek ürünü olup </a:t>
            </a:r>
            <a:r>
              <a:rPr lang="tr-TR" sz="1800" b="1" dirty="0"/>
              <a:t>5825 sayılı Fikir ve Sanat Eserleri Kanunu</a:t>
            </a:r>
            <a:r>
              <a:rPr lang="tr-TR" sz="1800" dirty="0"/>
              <a:t> ile güvence altına alınmıştır. Lisanslı yazılım kullanımının avantaj ve dezavantajları şu şekildedir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207B4AA2-45BF-9640-1502-042D5AECF5A3}"/>
              </a:ext>
            </a:extLst>
          </p:cNvPr>
          <p:cNvSpPr txBox="1"/>
          <p:nvPr/>
        </p:nvSpPr>
        <p:spPr>
          <a:xfrm>
            <a:off x="377788" y="3591014"/>
            <a:ext cx="838842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0" indent="-273050" algn="l"/>
            <a:r>
              <a:rPr lang="tr-TR" sz="1800" b="1" u="sng" dirty="0"/>
              <a:t>Avantajları</a:t>
            </a:r>
          </a:p>
          <a:p>
            <a:pPr marL="273050" indent="-273050" algn="l"/>
            <a:r>
              <a:rPr lang="tr-TR" sz="1800" dirty="0"/>
              <a:t>1) Virüs tehlikelerine karşı etkin koruma sağlar.</a:t>
            </a:r>
          </a:p>
          <a:p>
            <a:pPr marL="273050" indent="-273050" algn="l"/>
            <a:r>
              <a:rPr lang="tr-TR" sz="1800" dirty="0"/>
              <a:t>2) Teknik destek ve düşük maliyetli güncelleme garantisi verir.</a:t>
            </a:r>
          </a:p>
          <a:p>
            <a:pPr marL="273050" indent="-273050" algn="l"/>
            <a:r>
              <a:rPr lang="tr-TR" sz="1800" dirty="0"/>
              <a:t>3) Programın sağladığı imkânlardan tam olarak faydalanılır.</a:t>
            </a:r>
          </a:p>
          <a:p>
            <a:pPr marL="273050" indent="-273050" algn="l"/>
            <a:r>
              <a:rPr lang="tr-TR" sz="1800" dirty="0"/>
              <a:t>4) Programcıların daha yeni fikir ve programlar geliştirmelerine olanak tanır.</a:t>
            </a:r>
          </a:p>
          <a:p>
            <a:pPr marL="273050" indent="-273050" algn="l"/>
            <a:r>
              <a:rPr lang="tr-TR" sz="1800" dirty="0"/>
              <a:t>5) Yazılımın yeni sürümlerine uygun fiyatlar ile geçiş imkânı sunar.</a:t>
            </a:r>
          </a:p>
          <a:p>
            <a:pPr marL="273050" indent="-273050" algn="l"/>
            <a:r>
              <a:rPr lang="tr-TR" sz="1800" dirty="0"/>
              <a:t>6) Yasalara uygun bir davranış sergilendiği için olup hukuki olarak bir problem ile karşılaşılmaz.</a:t>
            </a:r>
          </a:p>
          <a:p>
            <a:pPr marL="273050" indent="-273050" algn="l"/>
            <a:r>
              <a:rPr lang="tr-TR" sz="1800" dirty="0"/>
              <a:t>7) Yazılım şirketlerinin devamlılığını sağlaması neticesinde genç yazılımcıların yetişmelerine imkân sağlar.</a:t>
            </a: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A4835874-69B9-C9A4-B5EA-9E1C9CF463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423"/>
            <a:ext cx="1222263" cy="1176428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928A080B-CED3-8816-808B-7EB1200AA1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68764"/>
            <a:ext cx="576318" cy="513160"/>
          </a:xfrm>
          <a:prstGeom prst="rect">
            <a:avLst/>
          </a:prstGeo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80782E5F-200A-A3BC-5C2A-B6E29C5A38F8}"/>
              </a:ext>
            </a:extLst>
          </p:cNvPr>
          <p:cNvSpPr txBox="1"/>
          <p:nvPr/>
        </p:nvSpPr>
        <p:spPr>
          <a:xfrm>
            <a:off x="660643" y="6445985"/>
            <a:ext cx="2350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600" dirty="0"/>
              <a:t>Ahmet SAN-Karamürsel</a:t>
            </a:r>
          </a:p>
        </p:txBody>
      </p:sp>
    </p:spTree>
    <p:extLst>
      <p:ext uri="{BB962C8B-B14F-4D97-AF65-F5344CB8AC3E}">
        <p14:creationId xmlns:p14="http://schemas.microsoft.com/office/powerpoint/2010/main" val="105365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1238B05E-9DBA-4160-84E3-1373FB1BF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648" y="332656"/>
            <a:ext cx="6934200" cy="715963"/>
          </a:xfrm>
        </p:spPr>
        <p:txBody>
          <a:bodyPr/>
          <a:lstStyle/>
          <a:p>
            <a:r>
              <a:rPr lang="tr-TR" altLang="tr-TR" sz="4000" dirty="0">
                <a:solidFill>
                  <a:srgbClr val="FF0000"/>
                </a:solidFill>
              </a:rPr>
              <a:t>Fusion 360 Giriş</a:t>
            </a:r>
            <a:endParaRPr lang="en-US" altLang="tr-TR" sz="4000" dirty="0">
              <a:solidFill>
                <a:srgbClr val="FF0000"/>
              </a:solidFill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69077DC5-ACBB-4635-B22B-E4F157CED68D}"/>
              </a:ext>
            </a:extLst>
          </p:cNvPr>
          <p:cNvSpPr/>
          <p:nvPr/>
        </p:nvSpPr>
        <p:spPr bwMode="auto">
          <a:xfrm>
            <a:off x="3851920" y="3212976"/>
            <a:ext cx="1296144" cy="115212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207B4AA2-45BF-9640-1502-042D5AECF5A3}"/>
              </a:ext>
            </a:extLst>
          </p:cNvPr>
          <p:cNvSpPr txBox="1"/>
          <p:nvPr/>
        </p:nvSpPr>
        <p:spPr>
          <a:xfrm>
            <a:off x="262447" y="3068960"/>
            <a:ext cx="865870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0" indent="-273050" algn="l"/>
            <a:r>
              <a:rPr lang="tr-TR" sz="1800" b="1" u="sng" dirty="0"/>
              <a:t>Dezavantajları</a:t>
            </a:r>
          </a:p>
          <a:p>
            <a:pPr marL="360363" indent="-185738" algn="l"/>
            <a:r>
              <a:rPr lang="tr-TR" sz="1800" dirty="0"/>
              <a:t>1) Programların bütün özellikleri kullanılamaz ve güncelleme alınamaz.</a:t>
            </a:r>
          </a:p>
          <a:p>
            <a:pPr marL="360363" indent="-185738" algn="l"/>
            <a:r>
              <a:rPr lang="tr-TR" sz="1800" dirty="0"/>
              <a:t>2) Bilgisayara korsan yazılımlarla giren virüsler sebebiyle kişisel verilere ulaşılır.</a:t>
            </a:r>
          </a:p>
          <a:p>
            <a:pPr marL="360363" indent="-185738" algn="l"/>
            <a:r>
              <a:rPr lang="tr-TR" sz="1800" dirty="0"/>
              <a:t>3) Program fonksiyonları eksik ve hatalı çalışır.</a:t>
            </a:r>
          </a:p>
          <a:p>
            <a:pPr marL="360363" indent="-185738" algn="l"/>
            <a:r>
              <a:rPr lang="tr-TR" sz="1800" dirty="0"/>
              <a:t>4) Eğitim ve doküman desteklerinden yararlanılamaz.</a:t>
            </a:r>
          </a:p>
          <a:p>
            <a:pPr marL="360363" indent="-185738" algn="l"/>
            <a:r>
              <a:rPr lang="tr-TR" sz="1800" dirty="0"/>
              <a:t>5) Yasal yaptırımlara maruz kalınır</a:t>
            </a: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696A775A-B56F-74AC-CBC3-20684DF74F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423"/>
            <a:ext cx="1222263" cy="1176428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37190B27-328A-0B17-50A1-D5D0B1B5BF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68764"/>
            <a:ext cx="576318" cy="513160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46073C62-C86F-8E87-0C23-8F6A37A33F99}"/>
              </a:ext>
            </a:extLst>
          </p:cNvPr>
          <p:cNvSpPr txBox="1"/>
          <p:nvPr/>
        </p:nvSpPr>
        <p:spPr>
          <a:xfrm>
            <a:off x="660643" y="6445985"/>
            <a:ext cx="2350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600" dirty="0"/>
              <a:t>Ahmet SAN-Karamürsel</a:t>
            </a:r>
          </a:p>
        </p:txBody>
      </p:sp>
    </p:spTree>
    <p:extLst>
      <p:ext uri="{BB962C8B-B14F-4D97-AF65-F5344CB8AC3E}">
        <p14:creationId xmlns:p14="http://schemas.microsoft.com/office/powerpoint/2010/main" val="1712982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1238B05E-9DBA-4160-84E3-1373FB1BF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5656" y="332656"/>
            <a:ext cx="6934200" cy="715963"/>
          </a:xfrm>
        </p:spPr>
        <p:txBody>
          <a:bodyPr/>
          <a:lstStyle/>
          <a:p>
            <a:r>
              <a:rPr lang="tr-TR" altLang="tr-TR" sz="4000" dirty="0">
                <a:solidFill>
                  <a:srgbClr val="FF0000"/>
                </a:solidFill>
              </a:rPr>
              <a:t>Fusion 360 Giriş</a:t>
            </a:r>
            <a:endParaRPr lang="en-US" altLang="tr-TR" sz="4000" dirty="0">
              <a:solidFill>
                <a:srgbClr val="FF0000"/>
              </a:solidFill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69077DC5-ACBB-4635-B22B-E4F157CED68D}"/>
              </a:ext>
            </a:extLst>
          </p:cNvPr>
          <p:cNvSpPr/>
          <p:nvPr/>
        </p:nvSpPr>
        <p:spPr bwMode="auto">
          <a:xfrm>
            <a:off x="3851920" y="3212976"/>
            <a:ext cx="1296144" cy="115212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A106D998-6367-5ACD-F896-939641F46F45}"/>
              </a:ext>
            </a:extLst>
          </p:cNvPr>
          <p:cNvSpPr txBox="1"/>
          <p:nvPr/>
        </p:nvSpPr>
        <p:spPr>
          <a:xfrm>
            <a:off x="539552" y="2492896"/>
            <a:ext cx="8208912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r-TR" sz="2200" b="1" dirty="0"/>
              <a:t>1.1.4. Çizim Alanının Sınırlandırılması</a:t>
            </a:r>
          </a:p>
          <a:p>
            <a:pPr algn="just"/>
            <a:r>
              <a:rPr lang="tr-TR" sz="2000" dirty="0"/>
              <a:t>	CAD programları içinde AutoCAD programı hariç diğer programlarda çizim alanı sınırlama söz konusu değildir. </a:t>
            </a:r>
          </a:p>
          <a:p>
            <a:pPr algn="just"/>
            <a:r>
              <a:rPr lang="tr-TR" sz="2000" dirty="0"/>
              <a:t>Fusion 360 programında da çizim alanı sonsuz bir uzay olup istendiği kadar parça çizilebilir. </a:t>
            </a:r>
          </a:p>
          <a:p>
            <a:pPr algn="just"/>
            <a:r>
              <a:rPr lang="tr-TR" sz="2000" dirty="0"/>
              <a:t>	Diğer CAD programlarından farklı olarak montaj için kullanılacak parçalar ve montaj aynı çizim dosyası içinde yer alabilir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9B52B8C2-C1C9-E8EE-2F49-E26F893FEC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423"/>
            <a:ext cx="1222263" cy="1176428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E0E6714C-BDD8-8E90-793A-F27ED4B517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68764"/>
            <a:ext cx="576318" cy="513160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3493B14B-D766-F50E-A991-6270DB73DECC}"/>
              </a:ext>
            </a:extLst>
          </p:cNvPr>
          <p:cNvSpPr txBox="1"/>
          <p:nvPr/>
        </p:nvSpPr>
        <p:spPr>
          <a:xfrm>
            <a:off x="660643" y="6445985"/>
            <a:ext cx="2350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600" dirty="0"/>
              <a:t>Ahmet SAN-Karamürsel</a:t>
            </a:r>
          </a:p>
        </p:txBody>
      </p:sp>
    </p:spTree>
    <p:extLst>
      <p:ext uri="{BB962C8B-B14F-4D97-AF65-F5344CB8AC3E}">
        <p14:creationId xmlns:p14="http://schemas.microsoft.com/office/powerpoint/2010/main" val="1643073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5EBFA2F7-DF30-45D0-88D6-BE2A469D5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7704" y="332656"/>
            <a:ext cx="6934200" cy="715963"/>
          </a:xfrm>
        </p:spPr>
        <p:txBody>
          <a:bodyPr/>
          <a:lstStyle/>
          <a:p>
            <a:r>
              <a:rPr lang="tr-TR" altLang="tr-TR" sz="4000" dirty="0">
                <a:solidFill>
                  <a:srgbClr val="FF0000"/>
                </a:solidFill>
              </a:rPr>
              <a:t>Fusion 360</a:t>
            </a:r>
            <a:endParaRPr lang="en-US" altLang="tr-TR" sz="4000" dirty="0">
              <a:solidFill>
                <a:srgbClr val="FF0000"/>
              </a:solidFill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3F5138F6-1E97-4DDC-BDE6-1030E3A171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139129"/>
            <a:ext cx="3918215" cy="4141738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86977AE6-00D1-8EC1-4E95-65E39D2A5E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423"/>
            <a:ext cx="1222263" cy="1176428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74D83E31-9FAC-4329-7056-CA93E2B230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46661"/>
            <a:ext cx="576318" cy="513160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40DA45D3-AB63-E03D-7CA0-DFC14C3DD476}"/>
              </a:ext>
            </a:extLst>
          </p:cNvPr>
          <p:cNvSpPr txBox="1"/>
          <p:nvPr/>
        </p:nvSpPr>
        <p:spPr>
          <a:xfrm>
            <a:off x="732651" y="6223882"/>
            <a:ext cx="2350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600" dirty="0"/>
              <a:t>Ahmet SAN-Karamürsel</a:t>
            </a:r>
          </a:p>
        </p:txBody>
      </p:sp>
    </p:spTree>
    <p:extLst>
      <p:ext uri="{BB962C8B-B14F-4D97-AF65-F5344CB8AC3E}">
        <p14:creationId xmlns:p14="http://schemas.microsoft.com/office/powerpoint/2010/main" val="2701729270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template-24">
  <a:themeElements>
    <a:clrScheme name="powerpoint-template-24 10">
      <a:dk1>
        <a:srgbClr val="4D4D4D"/>
      </a:dk1>
      <a:lt1>
        <a:srgbClr val="FFFFFF"/>
      </a:lt1>
      <a:dk2>
        <a:srgbClr val="4D4D4D"/>
      </a:dk2>
      <a:lt2>
        <a:srgbClr val="4377BA"/>
      </a:lt2>
      <a:accent1>
        <a:srgbClr val="5793D1"/>
      </a:accent1>
      <a:accent2>
        <a:srgbClr val="5FA2DB"/>
      </a:accent2>
      <a:accent3>
        <a:srgbClr val="FFFFFF"/>
      </a:accent3>
      <a:accent4>
        <a:srgbClr val="404040"/>
      </a:accent4>
      <a:accent5>
        <a:srgbClr val="B4C8E5"/>
      </a:accent5>
      <a:accent6>
        <a:srgbClr val="5592C6"/>
      </a:accent6>
      <a:hlink>
        <a:srgbClr val="A29AA3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0E0F83"/>
        </a:lt2>
        <a:accent1>
          <a:srgbClr val="4049D2"/>
        </a:accent1>
        <a:accent2>
          <a:srgbClr val="494FD9"/>
        </a:accent2>
        <a:accent3>
          <a:srgbClr val="FFFFFF"/>
        </a:accent3>
        <a:accent4>
          <a:srgbClr val="404040"/>
        </a:accent4>
        <a:accent5>
          <a:srgbClr val="AFB1E5"/>
        </a:accent5>
        <a:accent6>
          <a:srgbClr val="4147C4"/>
        </a:accent6>
        <a:hlink>
          <a:srgbClr val="757DD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4B8ACD"/>
        </a:lt2>
        <a:accent1>
          <a:srgbClr val="5C98C2"/>
        </a:accent1>
        <a:accent2>
          <a:srgbClr val="93BAD6"/>
        </a:accent2>
        <a:accent3>
          <a:srgbClr val="FFFFFF"/>
        </a:accent3>
        <a:accent4>
          <a:srgbClr val="404040"/>
        </a:accent4>
        <a:accent5>
          <a:srgbClr val="B5CADD"/>
        </a:accent5>
        <a:accent6>
          <a:srgbClr val="85A8C2"/>
        </a:accent6>
        <a:hlink>
          <a:srgbClr val="AECDE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114682"/>
        </a:lt2>
        <a:accent1>
          <a:srgbClr val="295B99"/>
        </a:accent1>
        <a:accent2>
          <a:srgbClr val="406DA6"/>
        </a:accent2>
        <a:accent3>
          <a:srgbClr val="FFFFFF"/>
        </a:accent3>
        <a:accent4>
          <a:srgbClr val="404040"/>
        </a:accent4>
        <a:accent5>
          <a:srgbClr val="ACB5CA"/>
        </a:accent5>
        <a:accent6>
          <a:srgbClr val="396296"/>
        </a:accent6>
        <a:hlink>
          <a:srgbClr val="5F84B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1984CC"/>
        </a:lt2>
        <a:accent1>
          <a:srgbClr val="0960AF"/>
        </a:accent1>
        <a:accent2>
          <a:srgbClr val="05438C"/>
        </a:accent2>
        <a:accent3>
          <a:srgbClr val="FFFFFF"/>
        </a:accent3>
        <a:accent4>
          <a:srgbClr val="404040"/>
        </a:accent4>
        <a:accent5>
          <a:srgbClr val="AAB6D4"/>
        </a:accent5>
        <a:accent6>
          <a:srgbClr val="043C7E"/>
        </a:accent6>
        <a:hlink>
          <a:srgbClr val="0230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116DE4"/>
        </a:lt2>
        <a:accent1>
          <a:srgbClr val="235CAF"/>
        </a:accent1>
        <a:accent2>
          <a:srgbClr val="54A1EE"/>
        </a:accent2>
        <a:accent3>
          <a:srgbClr val="FFFFFF"/>
        </a:accent3>
        <a:accent4>
          <a:srgbClr val="404040"/>
        </a:accent4>
        <a:accent5>
          <a:srgbClr val="ACB5D4"/>
        </a:accent5>
        <a:accent6>
          <a:srgbClr val="4B91D8"/>
        </a:accent6>
        <a:hlink>
          <a:srgbClr val="1391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246DD8"/>
        </a:lt2>
        <a:accent1>
          <a:srgbClr val="2FC5F1"/>
        </a:accent1>
        <a:accent2>
          <a:srgbClr val="218DEB"/>
        </a:accent2>
        <a:accent3>
          <a:srgbClr val="FFFFFF"/>
        </a:accent3>
        <a:accent4>
          <a:srgbClr val="404040"/>
        </a:accent4>
        <a:accent5>
          <a:srgbClr val="ADDFF7"/>
        </a:accent5>
        <a:accent6>
          <a:srgbClr val="1D7FD5"/>
        </a:accent6>
        <a:hlink>
          <a:srgbClr val="39A1E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4377BA"/>
        </a:lt2>
        <a:accent1>
          <a:srgbClr val="5793D1"/>
        </a:accent1>
        <a:accent2>
          <a:srgbClr val="5FA2DB"/>
        </a:accent2>
        <a:accent3>
          <a:srgbClr val="FFFFFF"/>
        </a:accent3>
        <a:accent4>
          <a:srgbClr val="404040"/>
        </a:accent4>
        <a:accent5>
          <a:srgbClr val="B4C8E5"/>
        </a:accent5>
        <a:accent6>
          <a:srgbClr val="5592C6"/>
        </a:accent6>
        <a:hlink>
          <a:srgbClr val="68AEE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4377BA"/>
        </a:lt2>
        <a:accent1>
          <a:srgbClr val="5793D1"/>
        </a:accent1>
        <a:accent2>
          <a:srgbClr val="5FA2DB"/>
        </a:accent2>
        <a:accent3>
          <a:srgbClr val="FFFFFF"/>
        </a:accent3>
        <a:accent4>
          <a:srgbClr val="404040"/>
        </a:accent4>
        <a:accent5>
          <a:srgbClr val="B4C8E5"/>
        </a:accent5>
        <a:accent6>
          <a:srgbClr val="5592C6"/>
        </a:accent6>
        <a:hlink>
          <a:srgbClr val="A29AA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1560</TotalTime>
  <Words>591</Words>
  <Application>Microsoft Office PowerPoint</Application>
  <PresentationFormat>Ekran Gösterisi (4:3)</PresentationFormat>
  <Paragraphs>72</Paragraphs>
  <Slides>8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Microsoft Sans Serif</vt:lpstr>
      <vt:lpstr>powerpoint-template-24</vt:lpstr>
      <vt:lpstr>Fusion 360  1.1.    CAD Programlarının Özellikleri 1.1.2. CAD Programının Kurulumu 1.1.3. Orijinal Yazılım Kullanmanın Avantaj ve Dezavantajları 1.1.4. Çizim Alanının Sınırlandırılması</vt:lpstr>
      <vt:lpstr>Fusion 360 Giriş</vt:lpstr>
      <vt:lpstr>Fusion 360 Giriş</vt:lpstr>
      <vt:lpstr>Fusion 360 Giriş</vt:lpstr>
      <vt:lpstr>Fusion 360 Giriş</vt:lpstr>
      <vt:lpstr>Fusion 360 Giriş</vt:lpstr>
      <vt:lpstr>Fusion 360 Giriş</vt:lpstr>
      <vt:lpstr>Fusion 360</vt:lpstr>
    </vt:vector>
  </TitlesOfParts>
  <Company>Templates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Ahmet San</dc:creator>
  <cp:lastModifiedBy>Karamursel 100.Yıl MTAL Danışman Ahmet SAN</cp:lastModifiedBy>
  <cp:revision>18</cp:revision>
  <dcterms:created xsi:type="dcterms:W3CDTF">2021-12-22T17:52:59Z</dcterms:created>
  <dcterms:modified xsi:type="dcterms:W3CDTF">2024-12-05T16:49:28Z</dcterms:modified>
</cp:coreProperties>
</file>